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4" r:id="rId3"/>
    <p:sldId id="273" r:id="rId4"/>
    <p:sldId id="268" r:id="rId5"/>
    <p:sldId id="266" r:id="rId6"/>
    <p:sldId id="283" r:id="rId7"/>
    <p:sldId id="284" r:id="rId8"/>
    <p:sldId id="269" r:id="rId9"/>
    <p:sldId id="263" r:id="rId10"/>
    <p:sldId id="277" r:id="rId11"/>
    <p:sldId id="274" r:id="rId12"/>
    <p:sldId id="270" r:id="rId13"/>
    <p:sldId id="271" r:id="rId14"/>
    <p:sldId id="275" r:id="rId15"/>
    <p:sldId id="281" r:id="rId16"/>
    <p:sldId id="282" r:id="rId17"/>
    <p:sldId id="285" r:id="rId18"/>
    <p:sldId id="265" r:id="rId19"/>
    <p:sldId id="279" r:id="rId20"/>
    <p:sldId id="280" r:id="rId21"/>
    <p:sldId id="260" r:id="rId22"/>
    <p:sldId id="261" r:id="rId23"/>
    <p:sldId id="286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E759-2F45-4109-AA7F-803686EF8920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7BD31-0158-4E94-8540-3A86CB268D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7BD31-0158-4E94-8540-3A86CB268D4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7BD31-0158-4E94-8540-3A86CB268D4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6/10/2012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opyright.lib.utexas.edu/copypol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w.cornell.edu/uscode/text/17/102" TargetMode="External"/><Relationship Id="rId3" Type="http://schemas.openxmlformats.org/officeDocument/2006/relationships/hyperlink" Target="http://www.copyright.gov/circs/circ01.pdf" TargetMode="External"/><Relationship Id="rId7" Type="http://schemas.openxmlformats.org/officeDocument/2006/relationships/hyperlink" Target="http://copyright.lib.utexas.edu/" TargetMode="External"/><Relationship Id="rId2" Type="http://schemas.openxmlformats.org/officeDocument/2006/relationships/hyperlink" Target="http://www.templetons.com/brad/copymyth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pyright.com/" TargetMode="External"/><Relationship Id="rId5" Type="http://schemas.openxmlformats.org/officeDocument/2006/relationships/hyperlink" Target="http://www.ncpublicschools.org/copyright1.html" TargetMode="External"/><Relationship Id="rId4" Type="http://schemas.openxmlformats.org/officeDocument/2006/relationships/hyperlink" Target="http://www.loc.gov/teachers/copyrightmystery/" TargetMode="External"/><Relationship Id="rId9" Type="http://schemas.openxmlformats.org/officeDocument/2006/relationships/hyperlink" Target="http://fairuse.stanford.edu/Copyright_and_Fair_Use_Overview/chapter9/9-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400800" cy="1600200"/>
          </a:xfrm>
        </p:spPr>
        <p:txBody>
          <a:bodyPr>
            <a:normAutofit/>
          </a:bodyPr>
          <a:lstStyle/>
          <a:p>
            <a:r>
              <a:rPr lang="en-US" sz="8000" smtClean="0"/>
              <a:t>Copyrights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133600"/>
            <a:ext cx="62484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Respecting the Author</a:t>
            </a:r>
          </a:p>
          <a:p>
            <a:r>
              <a:rPr lang="en-US" sz="3200" dirty="0" smtClean="0"/>
              <a:t>	</a:t>
            </a:r>
            <a:r>
              <a:rPr lang="en-US" sz="3200" dirty="0" smtClean="0"/>
              <a:t>Respecting the Law</a:t>
            </a:r>
            <a:endParaRPr lang="en-US" sz="3200" dirty="0"/>
          </a:p>
        </p:txBody>
      </p:sp>
      <p:pic>
        <p:nvPicPr>
          <p:cNvPr id="8" name="Picture 8" descr="C:\Users\Tricia\AppData\Local\Microsoft\Windows\Temporary Internet Files\Content.IE5\JG4HYUWP\MP9003997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0"/>
            <a:ext cx="3901440" cy="259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-457200"/>
            <a:ext cx="5681265" cy="1477962"/>
          </a:xfrm>
        </p:spPr>
        <p:txBody>
          <a:bodyPr/>
          <a:lstStyle/>
          <a:p>
            <a:r>
              <a:rPr lang="en-US" dirty="0" smtClean="0"/>
              <a:t>What is Fair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82762"/>
            <a:ext cx="7315200" cy="477043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Transformative use</a:t>
            </a:r>
          </a:p>
          <a:p>
            <a:pPr lvl="1"/>
            <a:r>
              <a:rPr lang="en-US" sz="2400" b="1" dirty="0" smtClean="0"/>
              <a:t>T</a:t>
            </a:r>
            <a:r>
              <a:rPr lang="en-US" sz="2400" b="1" dirty="0" smtClean="0"/>
              <a:t>he use adds value </a:t>
            </a:r>
            <a:r>
              <a:rPr lang="en-US" sz="2400" b="1" dirty="0" smtClean="0"/>
              <a:t>to and </a:t>
            </a:r>
            <a:r>
              <a:rPr lang="en-US" sz="2400" b="1" dirty="0" smtClean="0"/>
              <a:t>repurposes </a:t>
            </a:r>
            <a:r>
              <a:rPr lang="en-US" sz="2400" b="1" dirty="0" smtClean="0"/>
              <a:t>the work for a new </a:t>
            </a:r>
            <a:r>
              <a:rPr lang="en-US" sz="2400" b="1" dirty="0" smtClean="0"/>
              <a:t>audience</a:t>
            </a:r>
          </a:p>
          <a:p>
            <a:r>
              <a:rPr lang="en-US" sz="2800" b="1" dirty="0" smtClean="0"/>
              <a:t>Limited use</a:t>
            </a:r>
          </a:p>
          <a:p>
            <a:pPr lvl="1"/>
            <a:r>
              <a:rPr lang="en-US" sz="2400" b="1" dirty="0" smtClean="0"/>
              <a:t>The </a:t>
            </a:r>
            <a:r>
              <a:rPr lang="en-US" sz="2400" b="1" dirty="0" smtClean="0"/>
              <a:t>amount of material </a:t>
            </a:r>
            <a:r>
              <a:rPr lang="en-US" sz="2400" b="1" dirty="0" smtClean="0"/>
              <a:t>to be used is appropriate </a:t>
            </a:r>
            <a:r>
              <a:rPr lang="en-US" sz="2400" b="1" dirty="0" smtClean="0"/>
              <a:t>to achieve </a:t>
            </a:r>
            <a:r>
              <a:rPr lang="en-US" sz="2400" b="1" dirty="0" smtClean="0"/>
              <a:t>the transformative purpose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000" dirty="0"/>
          </a:p>
        </p:txBody>
      </p:sp>
      <p:pic>
        <p:nvPicPr>
          <p:cNvPr id="21509" name="Picture 5" descr="C:\Users\Tricia\AppData\Local\Microsoft\Windows\Temporary Internet Files\Content.IE5\PBW0Y1V0\MP9003855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990600" cy="138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-457200"/>
            <a:ext cx="5681265" cy="1477962"/>
          </a:xfrm>
        </p:spPr>
        <p:txBody>
          <a:bodyPr/>
          <a:lstStyle/>
          <a:p>
            <a:r>
              <a:rPr lang="en-US" dirty="0" smtClean="0"/>
              <a:t>What is Fair Use?</a:t>
            </a:r>
            <a:endParaRPr lang="en-US" dirty="0"/>
          </a:p>
        </p:txBody>
      </p:sp>
      <p:pic>
        <p:nvPicPr>
          <p:cNvPr id="21509" name="Picture 5" descr="C:\Users\Tricia\AppData\Local\Microsoft\Windows\Temporary Internet Files\Content.IE5\PBW0Y1V0\MP9003855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990600" cy="138684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3400" y="1996857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Conditions that support our relying on Fair Use</a:t>
            </a:r>
          </a:p>
          <a:p>
            <a:pPr>
              <a:buNone/>
            </a:pPr>
            <a:endParaRPr lang="en-US" sz="2800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2800" dirty="0" smtClean="0"/>
              <a:t>Difficulty </a:t>
            </a:r>
            <a:r>
              <a:rPr lang="en-US" sz="2800" dirty="0" smtClean="0"/>
              <a:t>in acquiring the </a:t>
            </a:r>
            <a:r>
              <a:rPr lang="en-US" sz="2800" dirty="0" smtClean="0"/>
              <a:t>work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800" dirty="0" smtClean="0"/>
              <a:t>Difficulty in gaining </a:t>
            </a:r>
            <a:r>
              <a:rPr lang="en-US" sz="2800" dirty="0" smtClean="0"/>
              <a:t>access to </a:t>
            </a:r>
            <a:r>
              <a:rPr lang="en-US" sz="2800" dirty="0" smtClean="0"/>
              <a:t>the work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800" dirty="0" smtClean="0"/>
              <a:t>Difficulty in obtaining </a:t>
            </a:r>
            <a:r>
              <a:rPr lang="en-US" sz="2800" dirty="0" smtClean="0"/>
              <a:t>permission to use </a:t>
            </a:r>
            <a:r>
              <a:rPr lang="en-US" sz="2800" dirty="0" smtClean="0"/>
              <a:t>the work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-457200"/>
            <a:ext cx="5681265" cy="1477962"/>
          </a:xfrm>
        </p:spPr>
        <p:txBody>
          <a:bodyPr/>
          <a:lstStyle/>
          <a:p>
            <a:r>
              <a:rPr lang="en-US" dirty="0" smtClean="0"/>
              <a:t>What is Fair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066800"/>
            <a:ext cx="5029200" cy="52276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Ask Yourself</a:t>
            </a:r>
          </a:p>
          <a:p>
            <a:r>
              <a:rPr lang="en-US" sz="2400" i="1" dirty="0" smtClean="0"/>
              <a:t>Why couldn’t I just rewrite it </a:t>
            </a:r>
            <a:r>
              <a:rPr lang="en-US" sz="2400" i="1" dirty="0" smtClean="0"/>
              <a:t>in </a:t>
            </a:r>
            <a:r>
              <a:rPr lang="en-US" sz="2400" i="1" dirty="0" smtClean="0"/>
              <a:t>my own words</a:t>
            </a:r>
            <a:r>
              <a:rPr lang="en-US" sz="2400" i="1" dirty="0" smtClean="0"/>
              <a:t>?</a:t>
            </a:r>
          </a:p>
          <a:p>
            <a:r>
              <a:rPr lang="en-US" sz="2400" i="1" dirty="0" smtClean="0"/>
              <a:t>“Is </a:t>
            </a:r>
            <a:r>
              <a:rPr lang="en-US" sz="2400" i="1" dirty="0" smtClean="0"/>
              <a:t>the use </a:t>
            </a:r>
            <a:r>
              <a:rPr lang="en-US" sz="2400" i="1" dirty="0" smtClean="0"/>
              <a:t>[I] want </a:t>
            </a:r>
            <a:r>
              <a:rPr lang="en-US" sz="2400" i="1" dirty="0" smtClean="0"/>
              <a:t>to make of another's work transformative -- that is, does it add value to and repurpose the work for a new audience -- and is the amount of material </a:t>
            </a:r>
            <a:r>
              <a:rPr lang="en-US" sz="2400" i="1" dirty="0" smtClean="0"/>
              <a:t>[I] want </a:t>
            </a:r>
            <a:r>
              <a:rPr lang="en-US" sz="2400" i="1" dirty="0" smtClean="0"/>
              <a:t>to use appropriate to achieve </a:t>
            </a:r>
            <a:r>
              <a:rPr lang="en-US" sz="2400" i="1" dirty="0" smtClean="0"/>
              <a:t>[my] transformative </a:t>
            </a:r>
            <a:r>
              <a:rPr lang="en-US" sz="2400" i="1" dirty="0" smtClean="0"/>
              <a:t>purpose?</a:t>
            </a:r>
            <a:r>
              <a:rPr lang="en-US" sz="2400" dirty="0" smtClean="0"/>
              <a:t> </a:t>
            </a:r>
            <a:r>
              <a:rPr lang="en-US" sz="2400" dirty="0" smtClean="0"/>
              <a:t>“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3810000" y="6412468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hlinkClick r:id="rId2"/>
              </a:rPr>
              <a:t>http://</a:t>
            </a:r>
            <a:r>
              <a:rPr lang="en-US" i="1" dirty="0" smtClean="0">
                <a:hlinkClick r:id="rId2"/>
              </a:rPr>
              <a:t>copyright.lib.utexas.edu/copypol2.html</a:t>
            </a:r>
            <a:endParaRPr lang="en-US" i="1" dirty="0" smtClean="0"/>
          </a:p>
          <a:p>
            <a:endParaRPr lang="en-US" i="1" dirty="0"/>
          </a:p>
        </p:txBody>
      </p:sp>
      <p:pic>
        <p:nvPicPr>
          <p:cNvPr id="21508" name="Picture 4" descr="C:\Users\Tricia\AppData\Local\Microsoft\Windows\Temporary Internet Files\Content.IE5\MAYSUJNH\MP900390083[1].jpg"/>
          <p:cNvPicPr>
            <a:picLocks noChangeAspect="1" noChangeArrowheads="1"/>
          </p:cNvPicPr>
          <p:nvPr/>
        </p:nvPicPr>
        <p:blipFill>
          <a:blip r:embed="rId3" cstate="print"/>
          <a:srcRect b="10526"/>
          <a:stretch>
            <a:fillRect/>
          </a:stretch>
        </p:blipFill>
        <p:spPr bwMode="auto">
          <a:xfrm>
            <a:off x="178308" y="1828800"/>
            <a:ext cx="3098292" cy="3886200"/>
          </a:xfrm>
          <a:prstGeom prst="rect">
            <a:avLst/>
          </a:prstGeom>
          <a:noFill/>
        </p:spPr>
      </p:pic>
      <p:pic>
        <p:nvPicPr>
          <p:cNvPr id="6" name="Picture 5" descr="C:\Users\Tricia\AppData\Local\Microsoft\Windows\Temporary Internet Files\Content.IE5\PBW0Y1V0\MP90038555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8600"/>
            <a:ext cx="990600" cy="138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-457200"/>
            <a:ext cx="5681265" cy="1477962"/>
          </a:xfrm>
        </p:spPr>
        <p:txBody>
          <a:bodyPr/>
          <a:lstStyle/>
          <a:p>
            <a:r>
              <a:rPr lang="en-US" dirty="0" smtClean="0"/>
              <a:t>What is Fair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066800"/>
            <a:ext cx="5410200" cy="35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Ask Yourself</a:t>
            </a:r>
          </a:p>
          <a:p>
            <a:r>
              <a:rPr lang="en-US" sz="2400" i="1" dirty="0" smtClean="0"/>
              <a:t>Does </a:t>
            </a:r>
            <a:r>
              <a:rPr lang="en-US" sz="2400" i="1" dirty="0" smtClean="0"/>
              <a:t>the copyright owner make the work available on the open market ?</a:t>
            </a:r>
          </a:p>
          <a:p>
            <a:r>
              <a:rPr lang="en-US" sz="2400" i="1" dirty="0" smtClean="0"/>
              <a:t>Is there an </a:t>
            </a:r>
            <a:r>
              <a:rPr lang="en-US" sz="2400" i="1" dirty="0" smtClean="0"/>
              <a:t>efficient, effective </a:t>
            </a:r>
            <a:r>
              <a:rPr lang="en-US" sz="2400" i="1" dirty="0" smtClean="0"/>
              <a:t>way to </a:t>
            </a:r>
            <a:endParaRPr lang="en-US" sz="2400" i="1" dirty="0" smtClean="0"/>
          </a:p>
          <a:p>
            <a:pPr lvl="1"/>
            <a:r>
              <a:rPr lang="en-US" sz="2000" i="1" dirty="0" smtClean="0"/>
              <a:t>buy </a:t>
            </a:r>
            <a:r>
              <a:rPr lang="en-US" sz="2000" i="1" dirty="0" smtClean="0"/>
              <a:t>or access the work for my use?</a:t>
            </a:r>
            <a:endParaRPr lang="en-US" sz="2000" i="1" dirty="0" smtClean="0"/>
          </a:p>
          <a:p>
            <a:pPr lvl="1"/>
            <a:r>
              <a:rPr lang="en-US" sz="2000" i="1" dirty="0" smtClean="0"/>
              <a:t>obtain </a:t>
            </a:r>
            <a:r>
              <a:rPr lang="en-US" sz="2000" i="1" dirty="0" smtClean="0"/>
              <a:t>the owner’s permission to do what I want to do?</a:t>
            </a:r>
          </a:p>
          <a:p>
            <a:pPr>
              <a:buNone/>
            </a:pPr>
            <a:r>
              <a:rPr lang="en-US" sz="2400" dirty="0" smtClean="0"/>
              <a:t>	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	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  <p:pic>
        <p:nvPicPr>
          <p:cNvPr id="21508" name="Picture 4" descr="C:\Users\Tricia\AppData\Local\Microsoft\Windows\Temporary Internet Files\Content.IE5\MAYSUJNH\MP900390083[1].jpg"/>
          <p:cNvPicPr>
            <a:picLocks noChangeAspect="1" noChangeArrowheads="1"/>
          </p:cNvPicPr>
          <p:nvPr/>
        </p:nvPicPr>
        <p:blipFill>
          <a:blip r:embed="rId2" cstate="print"/>
          <a:srcRect b="10526"/>
          <a:stretch>
            <a:fillRect/>
          </a:stretch>
        </p:blipFill>
        <p:spPr bwMode="auto">
          <a:xfrm>
            <a:off x="178308" y="1828800"/>
            <a:ext cx="3098292" cy="3886200"/>
          </a:xfrm>
          <a:prstGeom prst="rect">
            <a:avLst/>
          </a:prstGeom>
          <a:noFill/>
        </p:spPr>
      </p:pic>
      <p:pic>
        <p:nvPicPr>
          <p:cNvPr id="7" name="Picture 5" descr="C:\Users\Tricia\AppData\Local\Microsoft\Windows\Temporary Internet Files\Content.IE5\PBW0Y1V0\MP9003855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990600" cy="138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477962"/>
          </a:xfrm>
        </p:spPr>
        <p:txBody>
          <a:bodyPr/>
          <a:lstStyle/>
          <a:p>
            <a:r>
              <a:rPr lang="en-US" dirty="0" smtClean="0"/>
              <a:t>When in Doubt About Fair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057400"/>
            <a:ext cx="50292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The </a:t>
            </a:r>
            <a:r>
              <a:rPr lang="en-US" sz="2800" dirty="0" smtClean="0"/>
              <a:t>safest course </a:t>
            </a:r>
            <a:r>
              <a:rPr lang="en-US" sz="2800" dirty="0" smtClean="0"/>
              <a:t>of action is to </a:t>
            </a:r>
            <a:r>
              <a:rPr lang="en-US" sz="2800" dirty="0" smtClean="0"/>
              <a:t>get permission from the copyright owner before using copyrighted material.</a:t>
            </a:r>
            <a:endParaRPr lang="en-US" sz="2800" dirty="0"/>
          </a:p>
        </p:txBody>
      </p:sp>
      <p:pic>
        <p:nvPicPr>
          <p:cNvPr id="4" name="Picture 6" descr="C:\Users\Tricia\AppData\Local\Microsoft\Windows\Temporary Internet Files\Content.IE5\2PQU1410\MP9004385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495800"/>
            <a:ext cx="3048000" cy="2023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Use in School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Typically</a:t>
            </a:r>
            <a:r>
              <a:rPr lang="en-US" sz="2800" dirty="0" smtClean="0"/>
              <a:t>, a </a:t>
            </a:r>
            <a:r>
              <a:rPr lang="en-US" sz="2800" dirty="0" smtClean="0"/>
              <a:t>faculty member may </a:t>
            </a:r>
            <a:r>
              <a:rPr lang="en-US" sz="2800" dirty="0" smtClean="0"/>
              <a:t>copy an entire article from a journal for students in a </a:t>
            </a:r>
            <a:r>
              <a:rPr lang="en-US" sz="2800" dirty="0" smtClean="0"/>
              <a:t>class.</a:t>
            </a:r>
          </a:p>
        </p:txBody>
      </p:sp>
      <p:pic>
        <p:nvPicPr>
          <p:cNvPr id="24579" name="Picture 3" descr="C:\Users\Tricia\AppData\Local\Microsoft\Windows\Temporary Internet Files\Content.IE5\MAYSUJNH\MP9004395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27918"/>
            <a:ext cx="4495800" cy="3001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Use in 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057400"/>
            <a:ext cx="78486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Typically</a:t>
            </a:r>
            <a:r>
              <a:rPr lang="en-US" sz="2800" dirty="0" smtClean="0"/>
              <a:t>, a student writing a paper for a class assignment could </a:t>
            </a:r>
            <a:r>
              <a:rPr lang="en-US" sz="2800" dirty="0" smtClean="0"/>
              <a:t>include lengthy </a:t>
            </a:r>
            <a:r>
              <a:rPr lang="en-US" sz="2800" dirty="0" smtClean="0"/>
              <a:t>quotes.</a:t>
            </a:r>
            <a:endParaRPr lang="en-US" sz="2800" dirty="0" smtClean="0"/>
          </a:p>
        </p:txBody>
      </p:sp>
      <p:pic>
        <p:nvPicPr>
          <p:cNvPr id="25602" name="Picture 2" descr="C:\Users\Tricia\AppData\Local\Microsoft\Windows\Temporary Internet Files\Content.IE5\MAYSUJNH\MP9004394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05200"/>
            <a:ext cx="4419600" cy="293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Use in 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057400"/>
            <a:ext cx="78486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Typically</a:t>
            </a:r>
            <a:r>
              <a:rPr lang="en-US" sz="2800" dirty="0" smtClean="0"/>
              <a:t>, </a:t>
            </a:r>
            <a:r>
              <a:rPr lang="en-US" sz="2800" dirty="0" smtClean="0"/>
              <a:t>a teacher can </a:t>
            </a:r>
            <a:r>
              <a:rPr lang="en-US" sz="2800" dirty="0" smtClean="0"/>
              <a:t>record </a:t>
            </a:r>
            <a:r>
              <a:rPr lang="en-US" sz="2800" dirty="0" smtClean="0"/>
              <a:t>a television program </a:t>
            </a:r>
            <a:r>
              <a:rPr lang="en-US" sz="2800" dirty="0" smtClean="0"/>
              <a:t>transmitted by </a:t>
            </a:r>
            <a:r>
              <a:rPr lang="en-US" sz="2800" dirty="0" smtClean="0"/>
              <a:t>networks or cable, provided the teacher shows it in class within the first 10 days, and provided the teacher deletes or destroys it within 45 days.</a:t>
            </a:r>
            <a:endParaRPr lang="en-US" sz="2800" dirty="0" smtClean="0"/>
          </a:p>
        </p:txBody>
      </p:sp>
      <p:pic>
        <p:nvPicPr>
          <p:cNvPr id="30722" name="Picture 2" descr="C:\Users\Tricia\AppData\Local\Microsoft\Windows\Temporary Internet Files\Content.IE5\PBW0Y1V0\MP9102170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196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4" y="438150"/>
            <a:ext cx="8004176" cy="1619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Is Copyright </a:t>
            </a:r>
            <a:r>
              <a:rPr lang="en-US" sz="4400" dirty="0" smtClean="0"/>
              <a:t>V</a:t>
            </a:r>
            <a:r>
              <a:rPr lang="en-US" sz="4400" dirty="0" smtClean="0"/>
              <a:t>iolation a Crime?</a:t>
            </a:r>
            <a:endParaRPr lang="en-US" sz="4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1524000"/>
            <a:ext cx="5264150" cy="46482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1752600"/>
            <a:ext cx="2749296" cy="3505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Commercial </a:t>
            </a:r>
            <a:r>
              <a:rPr lang="en-US" sz="2400" dirty="0" smtClean="0"/>
              <a:t>copyright violation </a:t>
            </a:r>
            <a:r>
              <a:rPr lang="en-US" sz="2400" dirty="0" smtClean="0"/>
              <a:t>is a </a:t>
            </a:r>
            <a:r>
              <a:rPr lang="en-US" sz="2400" b="1" dirty="0" smtClean="0">
                <a:solidFill>
                  <a:srgbClr val="FFC000"/>
                </a:solidFill>
              </a:rPr>
              <a:t>felony</a:t>
            </a:r>
            <a:r>
              <a:rPr lang="en-US" sz="2400" dirty="0" smtClean="0"/>
              <a:t> when it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400" dirty="0" smtClean="0"/>
              <a:t>I</a:t>
            </a:r>
            <a:r>
              <a:rPr lang="en-US" sz="2400" dirty="0" smtClean="0"/>
              <a:t>nvolves </a:t>
            </a:r>
            <a:r>
              <a:rPr lang="en-US" sz="2400" dirty="0" smtClean="0"/>
              <a:t>more than 10 </a:t>
            </a:r>
            <a:r>
              <a:rPr lang="en-US" sz="2400" dirty="0" smtClean="0"/>
              <a:t>copies</a:t>
            </a:r>
          </a:p>
          <a:p>
            <a:r>
              <a:rPr lang="en-US" sz="2400" dirty="0" smtClean="0"/>
              <a:t>and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400" dirty="0" smtClean="0"/>
              <a:t>Has a value </a:t>
            </a:r>
            <a:r>
              <a:rPr lang="en-US" sz="2400" dirty="0" smtClean="0"/>
              <a:t>over $</a:t>
            </a:r>
            <a:r>
              <a:rPr lang="en-US" sz="2400" dirty="0" smtClean="0"/>
              <a:t>2500</a:t>
            </a:r>
            <a:endParaRPr lang="en-US" sz="2400" dirty="0"/>
          </a:p>
        </p:txBody>
      </p:sp>
      <p:pic>
        <p:nvPicPr>
          <p:cNvPr id="20482" name="Picture 2" descr="C:\Users\Tricia\AppData\Local\Microsoft\Windows\Temporary Internet Files\Content.IE5\PBW0Y1V0\MP9004006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00" y="2209800"/>
            <a:ext cx="4930542" cy="3285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Copyrighted Works at 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441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</a:t>
            </a:r>
            <a:r>
              <a:rPr lang="en-US" sz="2400" dirty="0" smtClean="0"/>
              <a:t>imit </a:t>
            </a:r>
            <a:r>
              <a:rPr lang="en-US" sz="2400" dirty="0" smtClean="0"/>
              <a:t>materials distributed </a:t>
            </a:r>
            <a:r>
              <a:rPr lang="en-US" sz="2400" dirty="0" smtClean="0"/>
              <a:t>in course packs to</a:t>
            </a:r>
          </a:p>
          <a:p>
            <a:pPr lvl="1"/>
            <a:r>
              <a:rPr lang="en-US" sz="1800" dirty="0" smtClean="0"/>
              <a:t>single articles or chapters, or other small parts</a:t>
            </a:r>
          </a:p>
          <a:p>
            <a:pPr lvl="1"/>
            <a:r>
              <a:rPr lang="en-US" sz="1800" dirty="0" smtClean="0"/>
              <a:t>several charts, graphs or illustrations</a:t>
            </a:r>
          </a:p>
          <a:p>
            <a:pPr lvl="1"/>
            <a:r>
              <a:rPr lang="en-US" sz="1800" dirty="0" smtClean="0"/>
              <a:t>small parts of works such as performances (audio, video)</a:t>
            </a:r>
          </a:p>
          <a:p>
            <a:pPr lvl="1"/>
            <a:r>
              <a:rPr lang="en-US" sz="1800" dirty="0" smtClean="0"/>
              <a:t>copies of materials that you or the library already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legally possesses</a:t>
            </a:r>
            <a:endParaRPr lang="en-US" sz="1800" dirty="0" smtClean="0"/>
          </a:p>
          <a:p>
            <a:r>
              <a:rPr lang="en-US" sz="2400" dirty="0" smtClean="0"/>
              <a:t>Always </a:t>
            </a:r>
            <a:r>
              <a:rPr lang="en-US" sz="2400" dirty="0" smtClean="0"/>
              <a:t>include </a:t>
            </a:r>
            <a:endParaRPr lang="en-US" sz="2400" dirty="0" smtClean="0"/>
          </a:p>
          <a:p>
            <a:pPr lvl="1"/>
            <a:r>
              <a:rPr lang="en-US" sz="1800" dirty="0" smtClean="0"/>
              <a:t>any copyright notice on the original </a:t>
            </a:r>
          </a:p>
          <a:p>
            <a:pPr lvl="1"/>
            <a:r>
              <a:rPr lang="en-US" sz="1800" dirty="0" smtClean="0"/>
              <a:t>appropriate citations and attributions to the source </a:t>
            </a:r>
          </a:p>
        </p:txBody>
      </p:sp>
      <p:pic>
        <p:nvPicPr>
          <p:cNvPr id="4" name="Picture 3" descr="C:\Users\Tricia\AppData\Local\Microsoft\Windows\Temporary Internet Files\Content.IE5\MAYSUJNH\MP9004278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19600"/>
            <a:ext cx="2375297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Copyright?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53340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Protection for an author’s creation in the USA</a:t>
            </a:r>
          </a:p>
          <a:p>
            <a:r>
              <a:rPr lang="en-US" sz="3200" dirty="0" smtClean="0"/>
              <a:t>Exclusive rights of owner to</a:t>
            </a:r>
          </a:p>
          <a:p>
            <a:pPr lvl="1"/>
            <a:r>
              <a:rPr lang="en-US" sz="2400" dirty="0" smtClean="0"/>
              <a:t>Make copies of the work</a:t>
            </a:r>
          </a:p>
          <a:p>
            <a:pPr lvl="1"/>
            <a:r>
              <a:rPr lang="en-US" sz="2400" dirty="0" smtClean="0"/>
              <a:t>Prepare derivative works</a:t>
            </a:r>
          </a:p>
          <a:p>
            <a:pPr lvl="1"/>
            <a:r>
              <a:rPr lang="en-US" sz="2400" dirty="0" smtClean="0"/>
              <a:t>P</a:t>
            </a:r>
            <a:r>
              <a:rPr lang="en-US" sz="2400" dirty="0" smtClean="0"/>
              <a:t>ublicly </a:t>
            </a:r>
            <a:r>
              <a:rPr lang="en-US" sz="2400" dirty="0" smtClean="0"/>
              <a:t>distribute, display and perform the </a:t>
            </a:r>
            <a:r>
              <a:rPr lang="en-US" sz="2400" dirty="0" smtClean="0"/>
              <a:t>work</a:t>
            </a:r>
          </a:p>
          <a:p>
            <a:pPr lvl="1"/>
            <a:r>
              <a:rPr lang="en-US" sz="2400" dirty="0" smtClean="0"/>
              <a:t>Perform </a:t>
            </a:r>
            <a:r>
              <a:rPr lang="en-US" sz="2400" dirty="0" smtClean="0"/>
              <a:t>the </a:t>
            </a:r>
            <a:r>
              <a:rPr lang="en-US" sz="2400" dirty="0" smtClean="0"/>
              <a:t>work over </a:t>
            </a:r>
            <a:r>
              <a:rPr lang="en-US" sz="2400" dirty="0" smtClean="0"/>
              <a:t>a digital </a:t>
            </a:r>
            <a:r>
              <a:rPr lang="en-US" sz="2400" dirty="0" smtClean="0"/>
              <a:t>network (digital </a:t>
            </a:r>
            <a:r>
              <a:rPr lang="en-US" sz="2400" dirty="0" smtClean="0"/>
              <a:t>sound </a:t>
            </a:r>
            <a:r>
              <a:rPr lang="en-US" sz="2400" dirty="0" smtClean="0"/>
              <a:t>recordings)</a:t>
            </a:r>
          </a:p>
          <a:p>
            <a:pPr lvl="1"/>
            <a:endParaRPr lang="en-US" sz="2400" dirty="0" smtClean="0"/>
          </a:p>
        </p:txBody>
      </p:sp>
      <p:pic>
        <p:nvPicPr>
          <p:cNvPr id="19460" name="Picture 4" descr="C:\Users\Tricia\AppData\Local\Microsoft\Windows\Temporary Internet Files\Content.IE5\MAYSUJNH\MP9003058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09800"/>
            <a:ext cx="260908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10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Limit access to </a:t>
            </a:r>
            <a:r>
              <a:rPr lang="en-US" sz="2800" dirty="0" smtClean="0"/>
              <a:t>the appropriate </a:t>
            </a:r>
            <a:r>
              <a:rPr lang="en-US" sz="2800" dirty="0" smtClean="0"/>
              <a:t>groups</a:t>
            </a:r>
          </a:p>
          <a:p>
            <a:pPr lvl="1"/>
            <a:r>
              <a:rPr lang="en-US" sz="1800" dirty="0" smtClean="0"/>
              <a:t>students </a:t>
            </a:r>
            <a:r>
              <a:rPr lang="en-US" sz="1800" dirty="0" smtClean="0"/>
              <a:t>enrolled in a </a:t>
            </a:r>
            <a:r>
              <a:rPr lang="en-US" sz="1800" dirty="0" smtClean="0"/>
              <a:t>class</a:t>
            </a:r>
          </a:p>
          <a:p>
            <a:pPr lvl="1"/>
            <a:r>
              <a:rPr lang="en-US" sz="1800" dirty="0" smtClean="0"/>
              <a:t>administrative </a:t>
            </a:r>
            <a:r>
              <a:rPr lang="en-US" sz="1800" dirty="0" smtClean="0"/>
              <a:t>staff, as </a:t>
            </a:r>
            <a:r>
              <a:rPr lang="en-US" sz="1800" dirty="0" smtClean="0"/>
              <a:t>needed</a:t>
            </a:r>
          </a:p>
          <a:p>
            <a:r>
              <a:rPr lang="en-US" sz="2800" dirty="0" smtClean="0"/>
              <a:t>End access at the end of the class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Copyrighted Works at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School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Users\Tricia\AppData\Local\Microsoft\Windows\Temporary Internet Files\Content.IE5\MAYSUJNH\MP9004278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19600"/>
            <a:ext cx="2375297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487362"/>
            <a:ext cx="9144000" cy="1477962"/>
          </a:xfrm>
        </p:spPr>
        <p:txBody>
          <a:bodyPr/>
          <a:lstStyle/>
          <a:p>
            <a:r>
              <a:rPr lang="en-US" dirty="0" smtClean="0"/>
              <a:t>Check your </a:t>
            </a:r>
            <a:r>
              <a:rPr lang="en-US" dirty="0" smtClean="0"/>
              <a:t>Copyright Knowledge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798638"/>
            <a:ext cx="2743200" cy="639762"/>
          </a:xfrm>
        </p:spPr>
        <p:txBody>
          <a:bodyPr/>
          <a:lstStyle/>
          <a:p>
            <a:r>
              <a:rPr lang="en-US" sz="2800" dirty="0" smtClean="0"/>
              <a:t>Question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2362200"/>
            <a:ext cx="4419600" cy="7620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Ideas </a:t>
            </a:r>
            <a:r>
              <a:rPr lang="en-US" sz="2400" dirty="0" smtClean="0"/>
              <a:t>cannot be copyrighted.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5800" y="1798638"/>
            <a:ext cx="2743200" cy="639762"/>
          </a:xfrm>
        </p:spPr>
        <p:txBody>
          <a:bodyPr/>
          <a:lstStyle/>
          <a:p>
            <a:r>
              <a:rPr lang="en-US" sz="2800" dirty="0" smtClean="0"/>
              <a:t>Answer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18434" y="2362200"/>
            <a:ext cx="3210128" cy="5334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True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81000" y="3124200"/>
            <a:ext cx="441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If you do not have a copyright notice, it is not copyrighted.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4724400" y="3124200"/>
            <a:ext cx="4191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1500"/>
              </a:spcBef>
              <a:buFont typeface="+mj-lt"/>
              <a:buAutoNum type="arabicPeriod" startAt="2"/>
            </a:pP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>False</a:t>
            </a: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/>
            </a:r>
            <a:b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</a:b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>Assume  </a:t>
            </a: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>that </a:t>
            </a: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>other </a:t>
            </a: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>people's works </a:t>
            </a: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>are </a:t>
            </a: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>copyrighted and may not be copied unless you know otherwise. </a:t>
            </a:r>
            <a:endParaRPr lang="en-US" sz="2400" dirty="0">
              <a:gradFill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</a:gradFill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0" y="609600"/>
            <a:ext cx="9144000" cy="14239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See if you can answer these copyright questions.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lang="en-US" sz="2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j-lt"/>
              </a:rPr>
              <a:t/>
            </a:r>
            <a:br>
              <a:rPr lang="en-US" sz="22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j-lt"/>
              </a:rPr>
            </a:b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Click the mouse for the answers.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31" name="Picture 7" descr="http://www.dreamstime.com/black-tick-check-mark-thumb6897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91000"/>
            <a:ext cx="2895600" cy="241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0"/>
            <a:ext cx="2743200" cy="639762"/>
          </a:xfrm>
        </p:spPr>
        <p:txBody>
          <a:bodyPr/>
          <a:lstStyle/>
          <a:p>
            <a:r>
              <a:rPr lang="en-US" sz="2800" dirty="0" smtClean="0"/>
              <a:t>Question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609600"/>
            <a:ext cx="4419600" cy="762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Copyright protects text and pictures on the Internet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29200" y="0"/>
            <a:ext cx="2743200" cy="639762"/>
          </a:xfrm>
        </p:spPr>
        <p:txBody>
          <a:bodyPr/>
          <a:lstStyle/>
          <a:p>
            <a:r>
              <a:rPr lang="en-US" sz="2800" dirty="0" smtClean="0"/>
              <a:t>Answer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18434" y="609600"/>
            <a:ext cx="3210128" cy="533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True 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81000" y="1371600"/>
            <a:ext cx="441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Copyrights must be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registered to secure protection.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4800600" y="1371600"/>
            <a:ext cx="4191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ts val="1500"/>
              </a:spcBef>
              <a:buFont typeface="+mj-lt"/>
              <a:buAutoNum type="arabicPeriod" startAt="4"/>
            </a:pP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>False  </a:t>
            </a: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/>
            </a:r>
            <a:b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</a:br>
            <a:r>
              <a:rPr lang="en-US" sz="2400" dirty="0" smtClean="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</a:rPr>
              <a:t>Registration may be a good idea, because you may get certain additional benefits; but copyright protection begins at the moment the work is created on paper, recorded or otherwise made permanent (fixation in tangible form).</a:t>
            </a:r>
            <a:endParaRPr lang="en-US" sz="2400" dirty="0">
              <a:gradFill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</a:gradFill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381000" y="2514600"/>
            <a:ext cx="4648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Quoting three lines from a Beatles song in a music review in the school’s newspaper would be considered Fair Use.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4805862" y="5181600"/>
            <a:ext cx="3210128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True 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7" descr="http://www.dreamstime.com/black-tick-check-mark-thumb6897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42613"/>
            <a:ext cx="2895600" cy="241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400800" cy="1600200"/>
          </a:xfrm>
        </p:spPr>
        <p:txBody>
          <a:bodyPr>
            <a:normAutofit/>
          </a:bodyPr>
          <a:lstStyle/>
          <a:p>
            <a:r>
              <a:rPr lang="en-US" sz="8000" smtClean="0"/>
              <a:t>Copyrights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133600"/>
            <a:ext cx="62484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Respect the Author</a:t>
            </a:r>
          </a:p>
          <a:p>
            <a:r>
              <a:rPr lang="en-US" sz="3200" dirty="0" smtClean="0"/>
              <a:t>	</a:t>
            </a:r>
            <a:r>
              <a:rPr lang="en-US" sz="3200" dirty="0" smtClean="0"/>
              <a:t>Respect the Law</a:t>
            </a:r>
            <a:endParaRPr lang="en-US" sz="3200" dirty="0"/>
          </a:p>
        </p:txBody>
      </p:sp>
      <p:pic>
        <p:nvPicPr>
          <p:cNvPr id="31749" name="Picture 5" descr="C:\Users\Tricia\AppData\Local\Microsoft\Windows\Temporary Internet Files\Content.IE5\2PQU1410\MP9102208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975" y="3276600"/>
            <a:ext cx="2233225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http://www.copyright.gov</a:t>
            </a:r>
            <a:r>
              <a:rPr lang="en-US" dirty="0" smtClean="0">
                <a:hlinkClick r:id="rId2"/>
              </a:rPr>
              <a:t>/</a:t>
            </a:r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www.copyright.gov/circs/circ01.pdf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http://www.loc.gov/teachers/copyrightmystery/#/copyright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://fairuse.stanford.edu/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www.templetons.com/brad/copymyths.html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www.ncpublicschools.org/copyright1.html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http://www.copyright.com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http://copyright.lib.utexas.edu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www.law.cornell.edu/uscode/text/17/102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fairuse.stanford.edu/Copyright_and_Fair_Use_Overview/chapter9/9-a.html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Copyright?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53340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	</a:t>
            </a:r>
            <a:r>
              <a:rPr lang="en-US" sz="3600" dirty="0" smtClean="0"/>
              <a:t>Two fundamental </a:t>
            </a:r>
            <a:r>
              <a:rPr lang="en-US" sz="3600" dirty="0" smtClean="0"/>
              <a:t>criteria of copyright </a:t>
            </a:r>
            <a:r>
              <a:rPr lang="en-US" sz="3600" dirty="0" smtClean="0"/>
              <a:t>protection</a:t>
            </a:r>
            <a:endParaRPr lang="en-US" sz="40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2800" dirty="0" smtClean="0"/>
              <a:t>Originality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800" dirty="0" smtClean="0"/>
              <a:t>Fixation </a:t>
            </a:r>
            <a:r>
              <a:rPr lang="en-US" sz="2800" dirty="0" smtClean="0"/>
              <a:t>in tangible form</a:t>
            </a:r>
            <a:endParaRPr lang="en-US" sz="2800" dirty="0" smtClean="0"/>
          </a:p>
          <a:p>
            <a:pPr lvl="1"/>
            <a:endParaRPr lang="en-US" sz="2400" dirty="0" smtClean="0"/>
          </a:p>
        </p:txBody>
      </p:sp>
      <p:pic>
        <p:nvPicPr>
          <p:cNvPr id="26628" name="Picture 4" descr="C:\Users\Tricia\AppData\Local\Microsoft\Windows\Temporary Internet Files\Content.IE5\MAYSUJNH\MP9004486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657600"/>
            <a:ext cx="3736389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Copyright?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53340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Primary purposes</a:t>
            </a:r>
          </a:p>
          <a:p>
            <a:pPr lvl="1"/>
            <a:r>
              <a:rPr lang="en-US" sz="2800" dirty="0" smtClean="0"/>
              <a:t>Protection of the owner’s right to obtain commercial benefit </a:t>
            </a:r>
            <a:r>
              <a:rPr lang="en-US" sz="2800" dirty="0" smtClean="0">
                <a:latin typeface="Times New Roman"/>
                <a:cs typeface="Times New Roman"/>
              </a:rPr>
              <a:t>↔ </a:t>
            </a:r>
            <a:r>
              <a:rPr lang="en-US" sz="2800" dirty="0" smtClean="0"/>
              <a:t>$$$</a:t>
            </a:r>
          </a:p>
          <a:p>
            <a:pPr lvl="1"/>
            <a:r>
              <a:rPr lang="en-US" sz="2800" dirty="0" smtClean="0"/>
              <a:t>Protection of the owner’s general right to control how a work is used</a:t>
            </a:r>
            <a:endParaRPr lang="en-US" sz="2800" dirty="0"/>
          </a:p>
        </p:txBody>
      </p:sp>
      <p:pic>
        <p:nvPicPr>
          <p:cNvPr id="27655" name="Picture 7" descr="C:\Users\Tricia\AppData\Local\Microsoft\Windows\Temporary Internet Files\Content.IE5\MAYSUJNH\MP9004088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2895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-457200"/>
            <a:ext cx="5681265" cy="1477962"/>
          </a:xfrm>
        </p:spPr>
        <p:txBody>
          <a:bodyPr/>
          <a:lstStyle/>
          <a:p>
            <a:r>
              <a:rPr lang="en-US" dirty="0" smtClean="0"/>
              <a:t>What is Copyright?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6781800" cy="4800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3600" dirty="0" smtClean="0"/>
              <a:t>Protected works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Architectural works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Books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Electronic publications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Journal articles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Music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Movies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Paintings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Photographs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Sculpture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Software</a:t>
            </a:r>
          </a:p>
          <a:p>
            <a:pPr lvl="1">
              <a:spcBef>
                <a:spcPts val="600"/>
              </a:spcBef>
            </a:pPr>
            <a:endParaRPr lang="en-US" sz="2400" dirty="0"/>
          </a:p>
        </p:txBody>
      </p:sp>
      <p:pic>
        <p:nvPicPr>
          <p:cNvPr id="28675" name="Picture 3" descr="C:\Users\Tricia\AppData\Local\Microsoft\Windows\Temporary Internet Files\Content.IE5\PBW0Y1V0\MP9004482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19400"/>
            <a:ext cx="232992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477962"/>
          </a:xfrm>
        </p:spPr>
        <p:txBody>
          <a:bodyPr/>
          <a:lstStyle/>
          <a:p>
            <a:r>
              <a:rPr lang="en-US" dirty="0" smtClean="0"/>
              <a:t>What is Not Protected by Copyright?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077200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Works not fixed in a tangible form of expression</a:t>
            </a:r>
          </a:p>
          <a:p>
            <a:pPr lvl="1"/>
            <a:r>
              <a:rPr lang="en-US" sz="2000" dirty="0" smtClean="0"/>
              <a:t>Improvisational speech</a:t>
            </a:r>
          </a:p>
          <a:p>
            <a:pPr lvl="1"/>
            <a:r>
              <a:rPr lang="en-US" sz="2000" dirty="0" smtClean="0"/>
              <a:t>D</a:t>
            </a:r>
            <a:r>
              <a:rPr lang="en-US" sz="2000" dirty="0" smtClean="0"/>
              <a:t>ance choreography that is neither notated nor recorded</a:t>
            </a:r>
          </a:p>
          <a:p>
            <a:r>
              <a:rPr lang="en-US" sz="2800" dirty="0" smtClean="0"/>
              <a:t>Processes, methods and procedures</a:t>
            </a:r>
            <a:endParaRPr lang="en-US" sz="2800" dirty="0" smtClean="0"/>
          </a:p>
          <a:p>
            <a:r>
              <a:rPr lang="en-US" sz="2800" dirty="0" smtClean="0"/>
              <a:t>Ideas and concepts</a:t>
            </a:r>
          </a:p>
          <a:p>
            <a:r>
              <a:rPr lang="en-US" sz="2800" dirty="0" smtClean="0"/>
              <a:t>Titles, names, short phrases and slogans</a:t>
            </a:r>
          </a:p>
          <a:p>
            <a:r>
              <a:rPr lang="en-US" sz="2800" dirty="0" smtClean="0"/>
              <a:t>Information that is common property </a:t>
            </a:r>
            <a:br>
              <a:rPr lang="en-US" sz="2800" dirty="0" smtClean="0"/>
            </a:br>
            <a:r>
              <a:rPr lang="en-US" sz="2800" dirty="0" smtClean="0"/>
              <a:t>with no original authorship</a:t>
            </a:r>
          </a:p>
          <a:p>
            <a:pPr lvl="1"/>
            <a:r>
              <a:rPr lang="en-US" sz="2000" dirty="0" smtClean="0"/>
              <a:t>Standard calendar, tape measure, weight chart</a:t>
            </a:r>
          </a:p>
        </p:txBody>
      </p:sp>
      <p:pic>
        <p:nvPicPr>
          <p:cNvPr id="22530" name="Picture 2" descr="C:\Users\Tricia\AppData\Local\Microsoft\Windows\Temporary Internet Files\Content.IE5\PBW0Y1V0\MP9001787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0"/>
            <a:ext cx="180022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534400" cy="1477962"/>
          </a:xfrm>
        </p:spPr>
        <p:txBody>
          <a:bodyPr/>
          <a:lstStyle/>
          <a:p>
            <a:r>
              <a:rPr lang="en-US" dirty="0" smtClean="0"/>
              <a:t>Anyone May Freely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696200" cy="5486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Facts</a:t>
            </a:r>
            <a:endParaRPr lang="en-US" sz="3200" dirty="0" smtClean="0"/>
          </a:p>
          <a:p>
            <a:r>
              <a:rPr lang="en-US" sz="3200" dirty="0" smtClean="0"/>
              <a:t>Ideas</a:t>
            </a:r>
          </a:p>
          <a:p>
            <a:r>
              <a:rPr lang="en-US" sz="3200" dirty="0" smtClean="0"/>
              <a:t>Works </a:t>
            </a:r>
            <a:r>
              <a:rPr lang="en-US" sz="3200" dirty="0" smtClean="0"/>
              <a:t>that </a:t>
            </a:r>
            <a:r>
              <a:rPr lang="en-US" sz="3200" dirty="0" smtClean="0"/>
              <a:t>lack originality</a:t>
            </a:r>
            <a:endParaRPr lang="en-US" sz="32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 smtClean="0"/>
              <a:t>phone </a:t>
            </a:r>
            <a:r>
              <a:rPr lang="en-US" sz="2400" dirty="0" smtClean="0"/>
              <a:t>book</a:t>
            </a:r>
            <a:endParaRPr lang="en-US" sz="2400" dirty="0" smtClean="0"/>
          </a:p>
          <a:p>
            <a:r>
              <a:rPr lang="en-US" sz="3200" dirty="0" smtClean="0"/>
              <a:t>Works </a:t>
            </a:r>
            <a:r>
              <a:rPr lang="en-US" sz="3200" dirty="0" smtClean="0"/>
              <a:t>in </a:t>
            </a:r>
            <a:r>
              <a:rPr lang="en-US" sz="3200" dirty="0" smtClean="0"/>
              <a:t>the public domain</a:t>
            </a:r>
          </a:p>
          <a:p>
            <a:pPr lvl="1"/>
            <a:r>
              <a:rPr lang="en-US" sz="2400" dirty="0" smtClean="0"/>
              <a:t>Works </a:t>
            </a:r>
            <a:r>
              <a:rPr lang="en-US" sz="2400" dirty="0" smtClean="0"/>
              <a:t>published on or before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December </a:t>
            </a:r>
            <a:r>
              <a:rPr lang="en-US" sz="2400" dirty="0" smtClean="0"/>
              <a:t>31, 1922 </a:t>
            </a:r>
            <a:endParaRPr lang="en-US" sz="2400" dirty="0" smtClean="0"/>
          </a:p>
          <a:p>
            <a:r>
              <a:rPr lang="en-US" sz="3600" dirty="0" smtClean="0"/>
              <a:t>U.S. Government works</a:t>
            </a:r>
          </a:p>
          <a:p>
            <a:pPr lvl="1"/>
            <a:r>
              <a:rPr lang="en-US" sz="2400" dirty="0" smtClean="0"/>
              <a:t>List or table taken from </a:t>
            </a:r>
            <a:r>
              <a:rPr lang="en-US" sz="2400" dirty="0" smtClean="0"/>
              <a:t>a public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document</a:t>
            </a:r>
            <a:endParaRPr lang="en-US" sz="2400" dirty="0" smtClean="0"/>
          </a:p>
          <a:p>
            <a:endParaRPr lang="en-US" sz="3200" dirty="0" smtClean="0"/>
          </a:p>
          <a:p>
            <a:endParaRPr lang="en-US" sz="2800" dirty="0"/>
          </a:p>
        </p:txBody>
      </p:sp>
      <p:pic>
        <p:nvPicPr>
          <p:cNvPr id="23554" name="Picture 2" descr="C:\Users\Tricia\AppData\Local\Microsoft\Windows\Temporary Internet Files\Content.IE5\MAYSUJNH\MP9001850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6688" y="2743200"/>
            <a:ext cx="242011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477962"/>
          </a:xfrm>
        </p:spPr>
        <p:txBody>
          <a:bodyPr/>
          <a:lstStyle/>
          <a:p>
            <a:r>
              <a:rPr lang="en-US" dirty="0" smtClean="0"/>
              <a:t>What if I Own Copyrighted Material?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1762"/>
            <a:ext cx="78486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dirty="0" smtClean="0"/>
              <a:t>	The public enjoys rights to use their own copies of copyrighted material to</a:t>
            </a:r>
          </a:p>
          <a:p>
            <a:pPr lvl="1"/>
            <a:r>
              <a:rPr lang="en-US" sz="2600" dirty="0" smtClean="0"/>
              <a:t>Display</a:t>
            </a:r>
          </a:p>
          <a:p>
            <a:pPr lvl="1"/>
            <a:r>
              <a:rPr lang="en-US" sz="3100" dirty="0" smtClean="0"/>
              <a:t>Lend </a:t>
            </a:r>
          </a:p>
          <a:p>
            <a:pPr lvl="1"/>
            <a:r>
              <a:rPr lang="en-US" sz="3100" dirty="0" smtClean="0"/>
              <a:t>Give away</a:t>
            </a:r>
          </a:p>
          <a:p>
            <a:pPr lvl="1"/>
            <a:r>
              <a:rPr lang="en-US" sz="3100" dirty="0" smtClean="0"/>
              <a:t>Sell</a:t>
            </a:r>
          </a:p>
          <a:p>
            <a:pPr lvl="1"/>
            <a:r>
              <a:rPr lang="en-US" sz="3100" dirty="0" smtClean="0"/>
              <a:t>Reproduce </a:t>
            </a:r>
            <a:r>
              <a:rPr lang="en-US" sz="3100" dirty="0" smtClean="0"/>
              <a:t>parts </a:t>
            </a:r>
            <a:r>
              <a:rPr lang="en-US" sz="3100" dirty="0" smtClean="0"/>
              <a:t>(in </a:t>
            </a:r>
            <a:r>
              <a:rPr lang="en-US" sz="3100" dirty="0" smtClean="0"/>
              <a:t>certain </a:t>
            </a:r>
            <a:r>
              <a:rPr lang="en-US" sz="3100" dirty="0" smtClean="0"/>
              <a:t>circumstances)</a:t>
            </a:r>
          </a:p>
          <a:p>
            <a:pPr lvl="1"/>
            <a:r>
              <a:rPr lang="en-US" sz="3100" dirty="0" smtClean="0"/>
              <a:t>Reproduce </a:t>
            </a:r>
            <a:r>
              <a:rPr lang="en-US" sz="3100" dirty="0" smtClean="0"/>
              <a:t>the entire work </a:t>
            </a:r>
            <a:r>
              <a:rPr lang="en-US" sz="3100" dirty="0" smtClean="0"/>
              <a:t>(in </a:t>
            </a:r>
            <a:r>
              <a:rPr lang="en-US" sz="3100" dirty="0" smtClean="0"/>
              <a:t>some cases, as a </a:t>
            </a:r>
            <a:r>
              <a:rPr lang="en-US" sz="3100" dirty="0" smtClean="0"/>
              <a:t>Fair Use)</a:t>
            </a:r>
            <a:endParaRPr lang="en-US" sz="3100" dirty="0"/>
          </a:p>
        </p:txBody>
      </p:sp>
      <p:pic>
        <p:nvPicPr>
          <p:cNvPr id="29698" name="Picture 2" descr="C:\Users\Tricia\AppData\Local\Microsoft\Windows\Temporary Internet Files\Content.IE5\2PQU1410\MP9004429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2587752" cy="172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-457200"/>
            <a:ext cx="5681265" cy="1477962"/>
          </a:xfrm>
        </p:spPr>
        <p:txBody>
          <a:bodyPr/>
          <a:lstStyle/>
          <a:p>
            <a:r>
              <a:rPr lang="en-US" dirty="0" smtClean="0"/>
              <a:t>What is Fair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82762"/>
            <a:ext cx="7315200" cy="4770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Allows </a:t>
            </a:r>
            <a:r>
              <a:rPr lang="en-US" sz="2800" dirty="0" smtClean="0"/>
              <a:t>copying of copyrighted material done for a </a:t>
            </a:r>
            <a:r>
              <a:rPr lang="en-US" sz="2800" dirty="0" smtClean="0"/>
              <a:t>limited and transformative purpose</a:t>
            </a:r>
            <a:endParaRPr lang="en-US" sz="2800" dirty="0" smtClean="0"/>
          </a:p>
          <a:p>
            <a:pPr lvl="1"/>
            <a:r>
              <a:rPr lang="en-US" sz="2400" dirty="0" smtClean="0"/>
              <a:t>A limitation to the copyright owner’s exclusive rights to copy or to authorize others to copy the work</a:t>
            </a:r>
          </a:p>
          <a:p>
            <a:pPr lvl="1"/>
            <a:r>
              <a:rPr lang="en-US" sz="2400" dirty="0" smtClean="0"/>
              <a:t>Complex </a:t>
            </a:r>
            <a:r>
              <a:rPr lang="en-US" sz="2400" dirty="0" smtClean="0"/>
              <a:t>doctrine</a:t>
            </a:r>
          </a:p>
          <a:p>
            <a:pPr lvl="1"/>
            <a:r>
              <a:rPr lang="en-US" sz="2400" dirty="0" smtClean="0"/>
              <a:t>Not clear-cut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000" dirty="0"/>
          </a:p>
        </p:txBody>
      </p:sp>
      <p:pic>
        <p:nvPicPr>
          <p:cNvPr id="21509" name="Picture 5" descr="C:\Users\Tricia\AppData\Local\Microsoft\Windows\Temporary Internet Files\Content.IE5\PBW0Y1V0\MP9003855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990600" cy="138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Firelight</Template>
  <TotalTime>513</TotalTime>
  <Words>618</Words>
  <Application>Microsoft Office PowerPoint</Application>
  <PresentationFormat>On-screen Show (4:3)</PresentationFormat>
  <Paragraphs>150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Firelight</vt:lpstr>
      <vt:lpstr>Copyrights</vt:lpstr>
      <vt:lpstr>What is Copyright?</vt:lpstr>
      <vt:lpstr>What is Copyright?</vt:lpstr>
      <vt:lpstr>What is Copyright?</vt:lpstr>
      <vt:lpstr>What is Copyright?</vt:lpstr>
      <vt:lpstr>What is Not Protected by Copyright?</vt:lpstr>
      <vt:lpstr>Anyone May Freely Use</vt:lpstr>
      <vt:lpstr>What if I Own Copyrighted Material?</vt:lpstr>
      <vt:lpstr>What is Fair Use?</vt:lpstr>
      <vt:lpstr>What is Fair Use?</vt:lpstr>
      <vt:lpstr>What is Fair Use?</vt:lpstr>
      <vt:lpstr>What is Fair Use?</vt:lpstr>
      <vt:lpstr>What is Fair Use?</vt:lpstr>
      <vt:lpstr>When in Doubt About Fair Use</vt:lpstr>
      <vt:lpstr>Fair Use in School</vt:lpstr>
      <vt:lpstr>Fair Use in Action</vt:lpstr>
      <vt:lpstr>Fair Use in Action</vt:lpstr>
      <vt:lpstr>Is Copyright Violation a Crime?</vt:lpstr>
      <vt:lpstr>Copyrighted Works at  School</vt:lpstr>
      <vt:lpstr>Slide 20</vt:lpstr>
      <vt:lpstr>Check your Copyright Knowledge</vt:lpstr>
      <vt:lpstr>Slide 22</vt:lpstr>
      <vt:lpstr>Copyrights</vt:lpstr>
      <vt:lpstr>Resources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Tricia</dc:creator>
  <cp:lastModifiedBy>Tricia</cp:lastModifiedBy>
  <cp:revision>59</cp:revision>
  <dcterms:created xsi:type="dcterms:W3CDTF">2012-06-09T21:15:21Z</dcterms:created>
  <dcterms:modified xsi:type="dcterms:W3CDTF">2012-06-11T04:16:16Z</dcterms:modified>
</cp:coreProperties>
</file>